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0" r:id="rId1"/>
    <p:sldMasterId id="2147483668" r:id="rId2"/>
    <p:sldMasterId id="2147483667" r:id="rId3"/>
    <p:sldMasterId id="2147483653" r:id="rId4"/>
  </p:sldMasterIdLst>
  <p:notesMasterIdLst>
    <p:notesMasterId r:id="rId32"/>
  </p:notesMasterIdLst>
  <p:sldIdLst>
    <p:sldId id="290" r:id="rId5"/>
    <p:sldId id="288" r:id="rId6"/>
    <p:sldId id="263" r:id="rId7"/>
    <p:sldId id="266" r:id="rId8"/>
    <p:sldId id="297" r:id="rId9"/>
    <p:sldId id="298" r:id="rId10"/>
    <p:sldId id="299" r:id="rId11"/>
    <p:sldId id="291" r:id="rId12"/>
    <p:sldId id="292" r:id="rId13"/>
    <p:sldId id="294" r:id="rId14"/>
    <p:sldId id="296" r:id="rId15"/>
    <p:sldId id="258" r:id="rId16"/>
    <p:sldId id="285" r:id="rId17"/>
    <p:sldId id="267" r:id="rId18"/>
    <p:sldId id="268" r:id="rId19"/>
    <p:sldId id="269" r:id="rId20"/>
    <p:sldId id="270" r:id="rId21"/>
    <p:sldId id="271" r:id="rId22"/>
    <p:sldId id="281" r:id="rId23"/>
    <p:sldId id="273" r:id="rId24"/>
    <p:sldId id="282" r:id="rId25"/>
    <p:sldId id="284" r:id="rId26"/>
    <p:sldId id="276" r:id="rId27"/>
    <p:sldId id="277" r:id="rId28"/>
    <p:sldId id="283" r:id="rId29"/>
    <p:sldId id="279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E3A"/>
    <a:srgbClr val="42484A"/>
    <a:srgbClr val="D0D2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363"/>
    <p:restoredTop sz="96774"/>
  </p:normalViewPr>
  <p:slideViewPr>
    <p:cSldViewPr snapToGrid="0" snapToObjects="1">
      <p:cViewPr varScale="1">
        <p:scale>
          <a:sx n="103" d="100"/>
          <a:sy n="103" d="100"/>
        </p:scale>
        <p:origin x="138" y="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1" d="100"/>
          <a:sy n="111" d="100"/>
        </p:scale>
        <p:origin x="4112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7B329-4DF2-9846-ACAF-E87202052502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D6F19-58C2-EA42-BD44-EDBC82429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3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11225" y="2128464"/>
            <a:ext cx="10406064" cy="16557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6000" b="0" i="0" baseline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en-US" dirty="0" err="1" smtClean="0"/>
              <a:t>Titre</a:t>
            </a:r>
            <a:r>
              <a:rPr lang="en-US" dirty="0" smtClean="0"/>
              <a:t> de la </a:t>
            </a:r>
            <a:r>
              <a:rPr lang="en-US" dirty="0" err="1" smtClean="0"/>
              <a:t>présentation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ligne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deux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4780548"/>
            <a:ext cx="10406064" cy="3368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600" b="1" i="0" baseline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en-US" dirty="0" smtClean="0"/>
              <a:t>Nom du client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11225" y="5117431"/>
            <a:ext cx="10406064" cy="56389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200" b="0" i="0" baseline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en-US" dirty="0" smtClean="0"/>
              <a:t>Nom du </a:t>
            </a:r>
            <a:r>
              <a:rPr lang="en-US" dirty="0" err="1" smtClean="0"/>
              <a:t>projet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11225" y="5863892"/>
            <a:ext cx="10406064" cy="3368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600" b="1" i="0" baseline="0">
                <a:solidFill>
                  <a:srgbClr val="D0DE3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en-US" dirty="0" smtClean="0"/>
              <a:t>Date (ex: </a:t>
            </a:r>
            <a:r>
              <a:rPr lang="en-US" dirty="0" err="1" smtClean="0"/>
              <a:t>Lundi</a:t>
            </a:r>
            <a:r>
              <a:rPr lang="en-US" dirty="0" smtClean="0"/>
              <a:t> le 7 mars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07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583359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839575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574333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918990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790127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064795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518964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040959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396916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250482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rgbClr val="D0DE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Surtitre </a:t>
            </a:r>
            <a:r>
              <a:rPr lang="fr-CA" dirty="0" err="1" smtClean="0"/>
              <a:t>punché</a:t>
            </a:r>
            <a:r>
              <a:rPr lang="fr-CA" dirty="0" smtClean="0"/>
              <a:t>.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Exergue ou autre.</a:t>
            </a:r>
          </a:p>
        </p:txBody>
      </p:sp>
    </p:spTree>
    <p:extLst>
      <p:ext uri="{BB962C8B-B14F-4D97-AF65-F5344CB8AC3E}">
        <p14:creationId xmlns:p14="http://schemas.microsoft.com/office/powerpoint/2010/main" val="2129197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35637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4090292"/>
            <a:ext cx="4852266" cy="137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3269673"/>
            <a:ext cx="4852266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5" name="Title 16"/>
          <p:cNvSpPr>
            <a:spLocks noGrp="1"/>
          </p:cNvSpPr>
          <p:nvPr>
            <p:ph type="title" hasCustomPrompt="1"/>
          </p:nvPr>
        </p:nvSpPr>
        <p:spPr>
          <a:xfrm>
            <a:off x="915272" y="2164397"/>
            <a:ext cx="4848219" cy="1105276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br>
              <a:rPr lang="fr-CA" dirty="0" smtClean="0"/>
            </a:b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439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2743654"/>
            <a:ext cx="9469438" cy="3206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2340000"/>
            <a:ext cx="6400800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5667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0"/>
          </p:nvPr>
        </p:nvSpPr>
        <p:spPr>
          <a:xfrm>
            <a:off x="911225" y="2211704"/>
            <a:ext cx="9469438" cy="37382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1808050"/>
            <a:ext cx="6400800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944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1808050"/>
            <a:ext cx="9469438" cy="41419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43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2743654"/>
            <a:ext cx="4537075" cy="3206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2340000"/>
            <a:ext cx="4537075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2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0"/>
          </p:nvPr>
        </p:nvSpPr>
        <p:spPr>
          <a:xfrm>
            <a:off x="5843588" y="2743654"/>
            <a:ext cx="4537075" cy="3206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3588" y="2339975"/>
            <a:ext cx="4537075" cy="4032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800" b="1" i="0" baseline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4608976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/>
          </p:nvPr>
        </p:nvSpPr>
        <p:spPr>
          <a:xfrm>
            <a:off x="911225" y="2211704"/>
            <a:ext cx="4537075" cy="37382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2"/>
          </p:nvPr>
        </p:nvSpPr>
        <p:spPr>
          <a:xfrm>
            <a:off x="5842558" y="2211704"/>
            <a:ext cx="4537075" cy="37382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1808050"/>
            <a:ext cx="4537075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843588" y="1808479"/>
            <a:ext cx="4537075" cy="4032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800" b="1" i="0" baseline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7625697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1808050"/>
            <a:ext cx="4537075" cy="41419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5843588" y="1808050"/>
            <a:ext cx="4537075" cy="41419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1261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5272" y="2339999"/>
            <a:ext cx="9469438" cy="360995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19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1225" y="1808050"/>
            <a:ext cx="9469438" cy="414190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3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671806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1225" y="2339998"/>
            <a:ext cx="4534929" cy="360995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846806" y="2339998"/>
            <a:ext cx="4534929" cy="360995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04088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 userDrawn="1">
          <p15:clr>
            <a:srgbClr val="FBAE40"/>
          </p15:clr>
        </p15:guide>
        <p15:guide id="2" pos="3681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1808050"/>
            <a:ext cx="4537075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3588" y="1808050"/>
            <a:ext cx="4537075" cy="4032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800" b="1" i="0" baseline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911225" y="2211275"/>
            <a:ext cx="4537075" cy="373867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846806" y="2211275"/>
            <a:ext cx="4534929" cy="373867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17708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911225" y="1089025"/>
            <a:ext cx="9469438" cy="38131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11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911225" y="5200307"/>
            <a:ext cx="6400800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/>
          </p:nvPr>
        </p:nvSpPr>
        <p:spPr>
          <a:xfrm>
            <a:off x="911225" y="5603960"/>
            <a:ext cx="9469438" cy="3459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36145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43588" y="1808050"/>
            <a:ext cx="4537075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/>
          </p:nvPr>
        </p:nvSpPr>
        <p:spPr>
          <a:xfrm>
            <a:off x="5843588" y="2211704"/>
            <a:ext cx="4537075" cy="37382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2"/>
          </p:nvPr>
        </p:nvSpPr>
        <p:spPr>
          <a:xfrm>
            <a:off x="911225" y="1808050"/>
            <a:ext cx="4537075" cy="41418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2469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43588" y="1808050"/>
            <a:ext cx="4537075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/>
          </p:nvPr>
        </p:nvSpPr>
        <p:spPr>
          <a:xfrm>
            <a:off x="911225" y="1808050"/>
            <a:ext cx="4537075" cy="41418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845734" y="2211704"/>
            <a:ext cx="4534929" cy="373824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99083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8334036"/>
              </p:ext>
            </p:extLst>
          </p:nvPr>
        </p:nvGraphicFramePr>
        <p:xfrm>
          <a:off x="915272" y="2339999"/>
          <a:ext cx="9469437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2954"/>
                <a:gridCol w="2566483"/>
              </a:tblGrid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CA" sz="2400" b="0" i="0" dirty="0" smtClean="0">
                          <a:solidFill>
                            <a:srgbClr val="42484A"/>
                          </a:solidFill>
                          <a:latin typeface="Vollkorn" charset="0"/>
                          <a:ea typeface="Vollkorn" charset="0"/>
                          <a:cs typeface="Vollkorn" charset="0"/>
                        </a:rPr>
                        <a:t>Header</a:t>
                      </a:r>
                      <a:endParaRPr lang="en-CA" sz="2400" b="0" i="0" dirty="0">
                        <a:solidFill>
                          <a:srgbClr val="42484A"/>
                        </a:solidFill>
                        <a:latin typeface="Vollkorn" charset="0"/>
                        <a:ea typeface="Vollkorn" charset="0"/>
                        <a:cs typeface="Vollkorn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4248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CA" sz="2400" b="0" i="0" dirty="0" smtClean="0">
                          <a:solidFill>
                            <a:srgbClr val="42484A"/>
                          </a:solidFill>
                          <a:latin typeface="Vollkorn" charset="0"/>
                          <a:ea typeface="Vollkorn" charset="0"/>
                          <a:cs typeface="Vollkorn" charset="0"/>
                        </a:rPr>
                        <a:t>Header</a:t>
                      </a:r>
                      <a:endParaRPr lang="en-CA" sz="2400" b="0" i="0" dirty="0">
                        <a:solidFill>
                          <a:srgbClr val="42484A"/>
                        </a:solidFill>
                        <a:latin typeface="Vollkorn" charset="0"/>
                        <a:ea typeface="Vollkorn" charset="0"/>
                        <a:cs typeface="Vollkorn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4248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Description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4248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12-12-12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4248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Description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E3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12-12-12</a:t>
                      </a:r>
                    </a:p>
                  </a:txBody>
                  <a:tcPr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E3A">
                        <a:alpha val="20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Description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12-12-12</a:t>
                      </a:r>
                    </a:p>
                  </a:txBody>
                  <a:tcPr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Description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E3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12-12-12</a:t>
                      </a:r>
                    </a:p>
                  </a:txBody>
                  <a:tcPr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E3A">
                        <a:alpha val="20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Description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12-12-12</a:t>
                      </a:r>
                    </a:p>
                  </a:txBody>
                  <a:tcPr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15272" y="5901801"/>
            <a:ext cx="4537075" cy="4032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baseline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**Prendre le tableau dans le master**</a:t>
            </a:r>
          </a:p>
        </p:txBody>
      </p:sp>
    </p:spTree>
    <p:extLst>
      <p:ext uri="{BB962C8B-B14F-4D97-AF65-F5344CB8AC3E}">
        <p14:creationId xmlns:p14="http://schemas.microsoft.com/office/powerpoint/2010/main" val="1139069892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2743654"/>
            <a:ext cx="9469438" cy="3206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2340000"/>
            <a:ext cx="6400800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2270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2137201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684054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540964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868417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619868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675247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image" Target="../media/image19.png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00" y="1052513"/>
            <a:ext cx="1350800" cy="3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7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  <p15:guide id="4" pos="574" userDrawn="1">
          <p15:clr>
            <a:srgbClr val="F26B43"/>
          </p15:clr>
        </p15:guide>
        <p15:guide id="5" pos="7129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867" userDrawn="1">
          <p15:clr>
            <a:srgbClr val="F26B43"/>
          </p15:clr>
        </p15:guide>
        <p15:guide id="8" orient="horz" pos="66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0DE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56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76" r:id="rId2"/>
    <p:sldLayoutId id="2147483677" r:id="rId3"/>
    <p:sldLayoutId id="2147483672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7" r:id="rId13"/>
    <p:sldLayoutId id="2147483689" r:id="rId14"/>
    <p:sldLayoutId id="2147483688" r:id="rId15"/>
    <p:sldLayoutId id="2147483691" r:id="rId16"/>
    <p:sldLayoutId id="2147483690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248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952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/>
            </a:gs>
            <a:gs pos="100000">
              <a:srgbClr val="D0D2D3">
                <a:alpha val="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593" y="580152"/>
            <a:ext cx="346140" cy="378794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11225" y="631051"/>
            <a:ext cx="8186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 err="1" smtClean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rPr>
              <a:t>GConférence</a:t>
            </a:r>
            <a:r>
              <a:rPr lang="en-US" sz="1200" b="0" i="0" baseline="0" dirty="0" smtClean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rPr>
              <a:t> 2</a:t>
            </a:r>
            <a:r>
              <a:rPr lang="en-US" sz="1200" b="0" i="0" dirty="0" smtClean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rPr>
              <a:t> – Hadoop, un </a:t>
            </a:r>
            <a:r>
              <a:rPr lang="en-US" sz="1200" b="0" i="0" dirty="0" err="1" smtClean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rPr>
              <a:t>éléphant</a:t>
            </a:r>
            <a:endParaRPr lang="en-US" sz="1200" b="0" i="0" dirty="0">
              <a:solidFill>
                <a:srgbClr val="42484A"/>
              </a:solidFill>
              <a:latin typeface="Museo Sans 300" charset="0"/>
              <a:ea typeface="Museo Sans 300" charset="0"/>
              <a:cs typeface="Museo Sans 3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54" r:id="rId3"/>
    <p:sldLayoutId id="2147483663" r:id="rId4"/>
    <p:sldLayoutId id="2147483655" r:id="rId5"/>
    <p:sldLayoutId id="2147483660" r:id="rId6"/>
    <p:sldLayoutId id="2147483662" r:id="rId7"/>
    <p:sldLayoutId id="2147483661" r:id="rId8"/>
    <p:sldLayoutId id="2147483657" r:id="rId9"/>
    <p:sldLayoutId id="2147483656" r:id="rId10"/>
    <p:sldLayoutId id="2147483658" r:id="rId11"/>
    <p:sldLayoutId id="2147483659" r:id="rId12"/>
    <p:sldLayoutId id="2147483664" r:id="rId13"/>
    <p:sldLayoutId id="2147483665" r:id="rId14"/>
    <p:sldLayoutId id="2147483666" r:id="rId15"/>
    <p:sldLayoutId id="2147483670" r:id="rId16"/>
    <p:sldLayoutId id="2147483674" r:id="rId17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Vollkorn" charset="0"/>
          <a:ea typeface="Vollkorn" charset="0"/>
          <a:cs typeface="Vollkor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orient="horz" pos="572" userDrawn="1">
          <p15:clr>
            <a:srgbClr val="F26B43"/>
          </p15:clr>
        </p15:guide>
        <p15:guide id="4" pos="6539" userDrawn="1">
          <p15:clr>
            <a:srgbClr val="F26B43"/>
          </p15:clr>
        </p15:guide>
        <p15:guide id="5" orient="horz" pos="68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Hadoop</a:t>
            </a:r>
            <a:br>
              <a:rPr lang="en-US" dirty="0" smtClean="0"/>
            </a:br>
            <a:r>
              <a:rPr lang="en-US" dirty="0" smtClean="0"/>
              <a:t>Un </a:t>
            </a:r>
            <a:r>
              <a:rPr lang="en-US" dirty="0" err="1" smtClean="0"/>
              <a:t>éléphant</a:t>
            </a:r>
            <a:r>
              <a:rPr lang="en-US" dirty="0" smtClean="0"/>
              <a:t> gourmand!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GConf</a:t>
            </a:r>
            <a:r>
              <a:rPr lang="en-CA" dirty="0"/>
              <a:t>é</a:t>
            </a:r>
            <a:r>
              <a:rPr lang="en-US" dirty="0" err="1" smtClean="0"/>
              <a:t>rence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Jeudi</a:t>
            </a:r>
            <a:r>
              <a:rPr lang="en-US" dirty="0" smtClean="0"/>
              <a:t> le 19 </a:t>
            </a:r>
            <a:r>
              <a:rPr lang="en-US" dirty="0" err="1" smtClean="0"/>
              <a:t>mai</a:t>
            </a:r>
            <a:r>
              <a:rPr lang="en-US" dirty="0" smtClean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3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Manipulation de </a:t>
            </a:r>
            <a:r>
              <a:rPr lang="en-US" dirty="0" err="1" smtClean="0"/>
              <a:t>données</a:t>
            </a:r>
            <a:r>
              <a:rPr lang="en-US" dirty="0" smtClean="0"/>
              <a:t> avec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HiveQL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0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PowerShell to the rescue 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Automatisation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76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663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11225" y="4090291"/>
            <a:ext cx="4852266" cy="185965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Petit </a:t>
            </a:r>
            <a:r>
              <a:rPr lang="en-US" dirty="0" err="1" smtClean="0"/>
              <a:t>texte</a:t>
            </a:r>
            <a:r>
              <a:rPr lang="en-US" dirty="0" smtClean="0"/>
              <a:t> </a:t>
            </a:r>
            <a:r>
              <a:rPr lang="en-US" dirty="0" err="1" smtClean="0"/>
              <a:t>explicatif</a:t>
            </a:r>
            <a:r>
              <a:rPr lang="en-US" dirty="0" smtClean="0"/>
              <a:t>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Nulla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</a:t>
            </a:r>
            <a:r>
              <a:rPr lang="en-US" dirty="0" err="1" smtClean="0"/>
              <a:t>hendrerit</a:t>
            </a:r>
            <a:r>
              <a:rPr lang="en-US" dirty="0" smtClean="0"/>
              <a:t> quam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.</a:t>
            </a:r>
          </a:p>
          <a:p>
            <a:r>
              <a:rPr lang="en-US" b="1" dirty="0" smtClean="0">
                <a:latin typeface="Museo Sans 700" charset="0"/>
                <a:ea typeface="Museo Sans 700" charset="0"/>
                <a:cs typeface="Museo Sans 700" charset="0"/>
              </a:rPr>
              <a:t>** La photo se change </a:t>
            </a:r>
            <a:r>
              <a:rPr lang="en-US" b="1" dirty="0" err="1" smtClean="0">
                <a:latin typeface="Museo Sans 700" charset="0"/>
                <a:ea typeface="Museo Sans 700" charset="0"/>
                <a:cs typeface="Museo Sans 700" charset="0"/>
              </a:rPr>
              <a:t>dans</a:t>
            </a:r>
            <a:r>
              <a:rPr lang="en-US" b="1" dirty="0" smtClean="0">
                <a:latin typeface="Museo Sans 700" charset="0"/>
                <a:ea typeface="Museo Sans 700" charset="0"/>
                <a:cs typeface="Museo Sans 700" charset="0"/>
              </a:rPr>
              <a:t> le master. **</a:t>
            </a:r>
            <a:endParaRPr lang="en-US" b="1" dirty="0">
              <a:latin typeface="Museo Sans 700" charset="0"/>
              <a:ea typeface="Museo Sans 700" charset="0"/>
              <a:cs typeface="Museo Sans 700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Titre</a:t>
            </a:r>
            <a:r>
              <a:rPr lang="en-US" dirty="0" smtClean="0"/>
              <a:t> du poste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Prénom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0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Corps de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quam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 quam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ac magna at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nisi, et </a:t>
            </a:r>
            <a:r>
              <a:rPr lang="en-US" dirty="0" err="1"/>
              <a:t>pharetra</a:t>
            </a:r>
            <a:r>
              <a:rPr lang="en-US" dirty="0"/>
              <a:t> ligula </a:t>
            </a:r>
            <a:r>
              <a:rPr lang="en-US" dirty="0" err="1"/>
              <a:t>egestas</a:t>
            </a:r>
            <a:r>
              <a:rPr lang="en-US" dirty="0"/>
              <a:t> in. </a:t>
            </a:r>
            <a:r>
              <a:rPr lang="en-US" dirty="0" err="1"/>
              <a:t>Morbi</a:t>
            </a:r>
            <a:r>
              <a:rPr lang="en-US" dirty="0"/>
              <a:t> et </a:t>
            </a:r>
            <a:r>
              <a:rPr lang="en-US" dirty="0" err="1"/>
              <a:t>mollis</a:t>
            </a:r>
            <a:r>
              <a:rPr lang="en-US" dirty="0"/>
              <a:t> quam,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semper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magna.</a:t>
            </a:r>
          </a:p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titre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40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Corps de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quam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 quam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ac magna at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nisi, et </a:t>
            </a:r>
            <a:r>
              <a:rPr lang="en-US" dirty="0" err="1"/>
              <a:t>pharetra</a:t>
            </a:r>
            <a:r>
              <a:rPr lang="en-US" dirty="0"/>
              <a:t> ligula </a:t>
            </a:r>
            <a:r>
              <a:rPr lang="en-US" dirty="0" err="1"/>
              <a:t>egestas</a:t>
            </a:r>
            <a:r>
              <a:rPr lang="en-US" dirty="0"/>
              <a:t> in. </a:t>
            </a:r>
            <a:r>
              <a:rPr lang="en-US" dirty="0" err="1"/>
              <a:t>Morbi</a:t>
            </a:r>
            <a:r>
              <a:rPr lang="en-US" dirty="0"/>
              <a:t> et </a:t>
            </a:r>
            <a:r>
              <a:rPr lang="en-US" dirty="0" err="1"/>
              <a:t>mollis</a:t>
            </a:r>
            <a:r>
              <a:rPr lang="en-US" dirty="0"/>
              <a:t> quam,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semper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magna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0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Corps de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quam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 quam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titre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Grand </a:t>
            </a:r>
            <a:r>
              <a:rPr lang="en-US" dirty="0" err="1" smtClean="0"/>
              <a:t>titre</a:t>
            </a:r>
            <a:r>
              <a:rPr lang="en-US" dirty="0" smtClean="0"/>
              <a:t> section.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Corps de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quam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 quam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titre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36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Corps de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quam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 quam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r>
              <a:rPr lang="en-US" dirty="0"/>
              <a:t>Corps de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quam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 quam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titre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titre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9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Corps de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quam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 quam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ac magna at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nisi, et </a:t>
            </a:r>
            <a:r>
              <a:rPr lang="en-US" dirty="0" err="1"/>
              <a:t>pharetra</a:t>
            </a:r>
            <a:r>
              <a:rPr lang="en-US" dirty="0"/>
              <a:t> ligula </a:t>
            </a:r>
            <a:r>
              <a:rPr lang="en-US" dirty="0" err="1"/>
              <a:t>egestas</a:t>
            </a:r>
            <a:r>
              <a:rPr lang="en-US" dirty="0"/>
              <a:t> in. </a:t>
            </a:r>
            <a:r>
              <a:rPr lang="en-US" dirty="0" err="1"/>
              <a:t>Morbi</a:t>
            </a:r>
            <a:r>
              <a:rPr lang="en-US" dirty="0"/>
              <a:t> et </a:t>
            </a:r>
            <a:r>
              <a:rPr lang="en-US" dirty="0" err="1"/>
              <a:t>mollis</a:t>
            </a:r>
            <a:r>
              <a:rPr lang="en-US" dirty="0"/>
              <a:t> quam,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semper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magna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Corps de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quam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 quam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ac magna at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nisi, et </a:t>
            </a:r>
            <a:r>
              <a:rPr lang="en-US" dirty="0" err="1"/>
              <a:t>pharetra</a:t>
            </a:r>
            <a:r>
              <a:rPr lang="en-US" dirty="0"/>
              <a:t> ligula </a:t>
            </a:r>
            <a:r>
              <a:rPr lang="en-US" dirty="0" err="1"/>
              <a:t>egestas</a:t>
            </a:r>
            <a:r>
              <a:rPr lang="en-US" dirty="0"/>
              <a:t> in. </a:t>
            </a:r>
            <a:r>
              <a:rPr lang="en-US" dirty="0" err="1"/>
              <a:t>Morbi</a:t>
            </a:r>
            <a:r>
              <a:rPr lang="en-US" dirty="0"/>
              <a:t> et </a:t>
            </a:r>
            <a:r>
              <a:rPr lang="en-US" dirty="0" err="1"/>
              <a:t>mollis</a:t>
            </a:r>
            <a:r>
              <a:rPr lang="en-US" dirty="0"/>
              <a:t> quam,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semper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magna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481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Grand </a:t>
            </a:r>
            <a:r>
              <a:rPr lang="en-US" dirty="0" err="1" smtClean="0"/>
              <a:t>titre</a:t>
            </a:r>
            <a:r>
              <a:rPr lang="en-US" dirty="0" smtClean="0"/>
              <a:t> section.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Niveau</a:t>
            </a:r>
            <a:r>
              <a:rPr lang="en-US" dirty="0" smtClean="0"/>
              <a:t> 1</a:t>
            </a:r>
          </a:p>
          <a:p>
            <a:pPr lvl="1"/>
            <a:r>
              <a:rPr lang="en-US" dirty="0" err="1" smtClean="0"/>
              <a:t>Niveau</a:t>
            </a:r>
            <a:r>
              <a:rPr lang="en-US" dirty="0" smtClean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 smtClean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smtClean="0"/>
              <a:t>4</a:t>
            </a:r>
          </a:p>
          <a:p>
            <a:pPr lvl="4"/>
            <a:r>
              <a:rPr lang="en-US" dirty="0" err="1" smtClean="0"/>
              <a:t>Niveau</a:t>
            </a:r>
            <a:r>
              <a:rPr lang="en-US" dirty="0" smtClean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144337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de la </a:t>
            </a:r>
            <a:r>
              <a:rPr lang="en-US" dirty="0" err="1" smtClean="0"/>
              <a:t>présentation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HDInsight</a:t>
            </a:r>
          </a:p>
          <a:p>
            <a:r>
              <a:rPr lang="en-US" dirty="0" err="1" smtClean="0"/>
              <a:t>Anatomie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table sur HDFS</a:t>
            </a:r>
          </a:p>
          <a:p>
            <a:r>
              <a:rPr lang="en-US" dirty="0" smtClean="0"/>
              <a:t>Manipulation des </a:t>
            </a:r>
            <a:r>
              <a:rPr lang="en-US" dirty="0" err="1" smtClean="0"/>
              <a:t>données</a:t>
            </a:r>
            <a:r>
              <a:rPr lang="en-US" dirty="0" smtClean="0"/>
              <a:t> avec </a:t>
            </a:r>
            <a:r>
              <a:rPr lang="en-US" dirty="0" err="1" smtClean="0"/>
              <a:t>HiveQL</a:t>
            </a:r>
            <a:endParaRPr lang="en-US" dirty="0" smtClean="0"/>
          </a:p>
          <a:p>
            <a:r>
              <a:rPr lang="en-US" dirty="0" err="1" smtClean="0"/>
              <a:t>Automatisation</a:t>
            </a:r>
            <a:r>
              <a:rPr lang="en-US" dirty="0" smtClean="0"/>
              <a:t> avec les Cmdlet PowerShell</a:t>
            </a:r>
          </a:p>
        </p:txBody>
      </p:sp>
    </p:spTree>
    <p:extLst>
      <p:ext uri="{BB962C8B-B14F-4D97-AF65-F5344CB8AC3E}">
        <p14:creationId xmlns:p14="http://schemas.microsoft.com/office/powerpoint/2010/main" val="127610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80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Grand </a:t>
            </a:r>
            <a:r>
              <a:rPr lang="en-US" dirty="0" err="1" smtClean="0"/>
              <a:t>titre</a:t>
            </a:r>
            <a:r>
              <a:rPr lang="en-US" dirty="0" smtClean="0"/>
              <a:t> section.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051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titre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titre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74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6" b="14206"/>
          <a:stretch>
            <a:fillRect/>
          </a:stretch>
        </p:blipFill>
        <p:spPr/>
      </p:pic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err="1" smtClean="0"/>
              <a:t>Titre</a:t>
            </a:r>
            <a:r>
              <a:rPr lang="en-US" dirty="0" smtClean="0"/>
              <a:t> image.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Légende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phrase explicative.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0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titre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Corps de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quam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 quam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 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1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4516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titre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191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72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Grand </a:t>
            </a:r>
            <a:r>
              <a:rPr lang="en-US" dirty="0" err="1" smtClean="0"/>
              <a:t>titre</a:t>
            </a:r>
            <a:r>
              <a:rPr lang="en-US" dirty="0" smtClean="0"/>
              <a:t> section.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** </a:t>
            </a:r>
            <a:r>
              <a:rPr lang="en-US" dirty="0" err="1" smtClean="0"/>
              <a:t>Prendre</a:t>
            </a:r>
            <a:r>
              <a:rPr lang="en-US" dirty="0" smtClean="0"/>
              <a:t> tableau </a:t>
            </a:r>
            <a:r>
              <a:rPr lang="en-US" dirty="0" err="1" smtClean="0"/>
              <a:t>dans</a:t>
            </a:r>
            <a:r>
              <a:rPr lang="en-US" dirty="0" smtClean="0"/>
              <a:t> le master **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33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2296448"/>
            <a:ext cx="12192000" cy="1451198"/>
          </a:xfrm>
        </p:spPr>
        <p:txBody>
          <a:bodyPr/>
          <a:lstStyle/>
          <a:p>
            <a:r>
              <a:rPr lang="en-US" dirty="0" smtClean="0"/>
              <a:t>Questions, </a:t>
            </a:r>
            <a:r>
              <a:rPr lang="en-US" dirty="0" err="1" smtClean="0"/>
              <a:t>commentaires</a:t>
            </a:r>
            <a:r>
              <a:rPr lang="en-US" dirty="0" smtClean="0"/>
              <a:t>, menaces?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6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Why ? What ? How 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0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911225" y="2743654"/>
            <a:ext cx="4151429" cy="3432535"/>
          </a:xfrm>
        </p:spPr>
        <p:txBody>
          <a:bodyPr>
            <a:normAutofit/>
          </a:bodyPr>
          <a:lstStyle/>
          <a:p>
            <a:r>
              <a:rPr lang="fr-FR" dirty="0"/>
              <a:t>Les systèmes informatiques génèrent beaucoup de fichiers. La plupart de ces fichiers contiennent de l'information qui, une fois traitée, à une </a:t>
            </a:r>
            <a:r>
              <a:rPr lang="fr-FR" dirty="0" err="1" smtClean="0"/>
              <a:t>réèle</a:t>
            </a:r>
            <a:r>
              <a:rPr lang="fr-FR" dirty="0" smtClean="0"/>
              <a:t> </a:t>
            </a:r>
            <a:r>
              <a:rPr lang="fr-FR" dirty="0"/>
              <a:t>valeur d'entreprise. Ces derniers sont, pour la plupart, laissés de côté et ne sont jamais consommés afin d'en tirer de l'intelligence d'affaire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11225" y="2340000"/>
            <a:ext cx="4151429" cy="403654"/>
          </a:xfrm>
        </p:spPr>
        <p:txBody>
          <a:bodyPr/>
          <a:lstStyle/>
          <a:p>
            <a:r>
              <a:rPr lang="en-US" dirty="0" smtClean="0"/>
              <a:t>Why ?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6229234" y="2340000"/>
            <a:ext cx="4151429" cy="34325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1800" b="0" i="0" kern="120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Museo Sans 700" charset="0"/>
                <a:ea typeface="Museo Sans 700" charset="0"/>
                <a:cs typeface="Museo Sans 700" charset="0"/>
              </a:rPr>
              <a:t>Applications </a:t>
            </a:r>
            <a:r>
              <a:rPr lang="en-US" b="1" dirty="0" err="1">
                <a:latin typeface="Museo Sans 700" charset="0"/>
                <a:ea typeface="Museo Sans 700" charset="0"/>
                <a:cs typeface="Museo Sans 700" charset="0"/>
              </a:rPr>
              <a:t>possibles</a:t>
            </a:r>
            <a:endParaRPr lang="fr-FR" b="1" dirty="0">
              <a:latin typeface="Museo Sans 700" charset="0"/>
              <a:ea typeface="Museo Sans 700" charset="0"/>
              <a:cs typeface="Museo Sans 7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Diagnostic </a:t>
            </a:r>
            <a:r>
              <a:rPr lang="fr-FR" dirty="0" smtClean="0"/>
              <a:t>(Santé, Perf, Sécurité)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UX (Ergonomie, Jeux vidéo)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Finance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SKY IS THE LIMIT !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919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911225" y="2743654"/>
            <a:ext cx="4151429" cy="3432535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11225" y="2340000"/>
            <a:ext cx="4151429" cy="403654"/>
          </a:xfrm>
        </p:spPr>
        <p:txBody>
          <a:bodyPr/>
          <a:lstStyle/>
          <a:p>
            <a:r>
              <a:rPr lang="en-US" dirty="0" smtClean="0"/>
              <a:t>What ?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72" y="2916679"/>
            <a:ext cx="5135529" cy="3398009"/>
          </a:xfrm>
          <a:prstGeom prst="rect">
            <a:avLst/>
          </a:prstGeom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6998971" y="2865132"/>
            <a:ext cx="4151429" cy="34325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1800" b="0" i="0" kern="120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Sources de données hétérogènes;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</a:t>
            </a:r>
            <a:r>
              <a:rPr lang="fr-FR" dirty="0" smtClean="0"/>
              <a:t>grégées, organisées et transformées en gros volume;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Batch </a:t>
            </a:r>
            <a:r>
              <a:rPr lang="fr-FR" dirty="0" err="1" smtClean="0"/>
              <a:t>processing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Initiative d’automatisation avec </a:t>
            </a:r>
            <a:r>
              <a:rPr lang="fr-FR" dirty="0" err="1" smtClean="0"/>
              <a:t>HDInsight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297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parc</a:t>
            </a:r>
            <a:r>
              <a:rPr lang="en-US" dirty="0" smtClean="0"/>
              <a:t> de machine clients </a:t>
            </a:r>
            <a:r>
              <a:rPr lang="en-US" dirty="0" err="1" smtClean="0"/>
              <a:t>envoie</a:t>
            </a:r>
            <a:r>
              <a:rPr lang="en-US" dirty="0" smtClean="0"/>
              <a:t> des </a:t>
            </a:r>
            <a:r>
              <a:rPr lang="en-US" i="1" dirty="0" smtClean="0"/>
              <a:t>logs </a:t>
            </a:r>
            <a:r>
              <a:rPr lang="en-US" dirty="0" smtClean="0"/>
              <a:t>à un </a:t>
            </a:r>
            <a:r>
              <a:rPr lang="en-US" dirty="0" err="1" smtClean="0"/>
              <a:t>serveur</a:t>
            </a:r>
            <a:r>
              <a:rPr lang="en-US" dirty="0" smtClean="0"/>
              <a:t> </a:t>
            </a:r>
            <a:r>
              <a:rPr lang="en-US" dirty="0" err="1" smtClean="0"/>
              <a:t>centralisé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Le </a:t>
            </a:r>
            <a:r>
              <a:rPr lang="en-US" dirty="0" err="1" smtClean="0"/>
              <a:t>serveur</a:t>
            </a:r>
            <a:r>
              <a:rPr lang="en-US" dirty="0" smtClean="0"/>
              <a:t> prepare les </a:t>
            </a:r>
            <a:r>
              <a:rPr lang="en-US" dirty="0" err="1" smtClean="0"/>
              <a:t>fichiers</a:t>
            </a:r>
            <a:r>
              <a:rPr lang="en-US" dirty="0" smtClean="0"/>
              <a:t> et les </a:t>
            </a:r>
            <a:r>
              <a:rPr lang="en-US" dirty="0" err="1" smtClean="0"/>
              <a:t>copie</a:t>
            </a:r>
            <a:r>
              <a:rPr lang="en-US" dirty="0" smtClean="0"/>
              <a:t> sur HDFS.</a:t>
            </a:r>
          </a:p>
          <a:p>
            <a:r>
              <a:rPr lang="en-US" dirty="0" smtClean="0"/>
              <a:t>Les </a:t>
            </a:r>
            <a:r>
              <a:rPr lang="en-US" dirty="0" err="1" smtClean="0"/>
              <a:t>données</a:t>
            </a:r>
            <a:r>
              <a:rPr lang="en-US" dirty="0" smtClean="0"/>
              <a:t> </a:t>
            </a:r>
            <a:r>
              <a:rPr lang="en-US" dirty="0" err="1" smtClean="0"/>
              <a:t>sont</a:t>
            </a:r>
            <a:r>
              <a:rPr lang="en-US" dirty="0" smtClean="0"/>
              <a:t> interfaces et </a:t>
            </a:r>
            <a:r>
              <a:rPr lang="en-US" dirty="0" err="1" smtClean="0"/>
              <a:t>traitées</a:t>
            </a:r>
            <a:r>
              <a:rPr lang="en-US" dirty="0" smtClean="0"/>
              <a:t> par HDInsight.</a:t>
            </a:r>
          </a:p>
          <a:p>
            <a:r>
              <a:rPr lang="en-US" dirty="0" smtClean="0"/>
              <a:t>Les </a:t>
            </a:r>
            <a:r>
              <a:rPr lang="en-US" dirty="0" err="1" smtClean="0"/>
              <a:t>résultats</a:t>
            </a:r>
            <a:r>
              <a:rPr lang="en-US" dirty="0" smtClean="0"/>
              <a:t> </a:t>
            </a:r>
            <a:r>
              <a:rPr lang="en-US" dirty="0" err="1" smtClean="0"/>
              <a:t>peuvent</a:t>
            </a:r>
            <a:r>
              <a:rPr lang="en-US" dirty="0" smtClean="0"/>
              <a:t> </a:t>
            </a:r>
            <a:r>
              <a:rPr lang="en-US" dirty="0" err="1" smtClean="0"/>
              <a:t>êtres</a:t>
            </a:r>
            <a:r>
              <a:rPr lang="en-US" dirty="0" smtClean="0"/>
              <a:t> </a:t>
            </a:r>
            <a:r>
              <a:rPr lang="en-US" dirty="0" err="1" smtClean="0"/>
              <a:t>importés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un </a:t>
            </a:r>
            <a:r>
              <a:rPr lang="en-US" dirty="0" err="1" smtClean="0"/>
              <a:t>outil</a:t>
            </a:r>
            <a:r>
              <a:rPr lang="en-US" dirty="0" smtClean="0"/>
              <a:t> </a:t>
            </a:r>
            <a:r>
              <a:rPr lang="en-US" dirty="0" err="1" smtClean="0"/>
              <a:t>tel</a:t>
            </a:r>
            <a:r>
              <a:rPr lang="en-US" dirty="0" smtClean="0"/>
              <a:t> que: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Power Query (Excel)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Power BI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POMMSSQLDB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?</a:t>
            </a:r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r>
              <a:rPr lang="en-US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7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>
          <a:xfrm>
            <a:off x="917381" y="983951"/>
            <a:ext cx="6400800" cy="403654"/>
          </a:xfrm>
        </p:spPr>
        <p:txBody>
          <a:bodyPr/>
          <a:lstStyle/>
          <a:p>
            <a:r>
              <a:rPr lang="en-US" dirty="0" smtClean="0"/>
              <a:t>Vision </a:t>
            </a:r>
            <a:r>
              <a:rPr lang="en-US" dirty="0" err="1" smtClean="0"/>
              <a:t>globale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71" y="1387605"/>
            <a:ext cx="8581183" cy="468971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577473" y="4295873"/>
            <a:ext cx="2653047" cy="18803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8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HDInsight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Anatomie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table sur HDFS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6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t"/>
      <a:lstStyle>
        <a:defPPr>
          <a:defRPr sz="6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580</TotalTime>
  <Words>966</Words>
  <Application>Microsoft Office PowerPoint</Application>
  <PresentationFormat>Widescreen</PresentationFormat>
  <Paragraphs>126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.AppleSystemUIFont</vt:lpstr>
      <vt:lpstr>Arial</vt:lpstr>
      <vt:lpstr>Calibri</vt:lpstr>
      <vt:lpstr>Museo Sans 300</vt:lpstr>
      <vt:lpstr>Museo Sans 700</vt:lpstr>
      <vt:lpstr>Vollkorn</vt:lpstr>
      <vt:lpstr>Title page</vt:lpstr>
      <vt:lpstr>2_Custom Design</vt:lpstr>
      <vt:lpstr>1_Custom Design</vt:lpstr>
      <vt:lpstr>Custom Design</vt:lpstr>
      <vt:lpstr>PowerPoint Presentation</vt:lpstr>
      <vt:lpstr>Plan de la présentation</vt:lpstr>
      <vt:lpstr>PowerPoint Presentation</vt:lpstr>
      <vt:lpstr>Introduction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Prénom Nom</vt:lpstr>
      <vt:lpstr>PowerPoint Presentation</vt:lpstr>
      <vt:lpstr>PowerPoint Presentation</vt:lpstr>
      <vt:lpstr>Grand titre section.</vt:lpstr>
      <vt:lpstr>PowerPoint Presentation</vt:lpstr>
      <vt:lpstr>PowerPoint Presentation</vt:lpstr>
      <vt:lpstr>Grand titre section.</vt:lpstr>
      <vt:lpstr>PowerPoint Presentation</vt:lpstr>
      <vt:lpstr>Grand titre section.</vt:lpstr>
      <vt:lpstr>PowerPoint Presentation</vt:lpstr>
      <vt:lpstr>PowerPoint Presentation</vt:lpstr>
      <vt:lpstr>PowerPoint Presentation</vt:lpstr>
      <vt:lpstr>PowerPoint Presentation</vt:lpstr>
      <vt:lpstr>Grand titre section.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Vanessa Breton</dc:creator>
  <cp:lastModifiedBy>Patrick Lavallée</cp:lastModifiedBy>
  <cp:revision>50</cp:revision>
  <dcterms:created xsi:type="dcterms:W3CDTF">2016-03-01T20:23:08Z</dcterms:created>
  <dcterms:modified xsi:type="dcterms:W3CDTF">2016-05-17T21:24:50Z</dcterms:modified>
</cp:coreProperties>
</file>